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2">
  <p:sldMasterIdLst>
    <p:sldMasterId id="2147483681" r:id="rId4"/>
  </p:sldMasterIdLst>
  <p:notesMasterIdLst>
    <p:notesMasterId r:id="rId24"/>
  </p:notesMasterIdLst>
  <p:handoutMasterIdLst>
    <p:handoutMasterId r:id="rId25"/>
  </p:handoutMasterIdLst>
  <p:sldIdLst>
    <p:sldId id="268" r:id="rId5"/>
    <p:sldId id="318" r:id="rId6"/>
    <p:sldId id="316" r:id="rId7"/>
    <p:sldId id="287" r:id="rId8"/>
    <p:sldId id="285" r:id="rId9"/>
    <p:sldId id="311" r:id="rId10"/>
    <p:sldId id="310" r:id="rId11"/>
    <p:sldId id="293" r:id="rId12"/>
    <p:sldId id="294" r:id="rId13"/>
    <p:sldId id="286" r:id="rId14"/>
    <p:sldId id="291" r:id="rId15"/>
    <p:sldId id="288" r:id="rId16"/>
    <p:sldId id="292" r:id="rId17"/>
    <p:sldId id="312" r:id="rId18"/>
    <p:sldId id="289" r:id="rId19"/>
    <p:sldId id="295" r:id="rId20"/>
    <p:sldId id="298" r:id="rId21"/>
    <p:sldId id="317" r:id="rId22"/>
    <p:sldId id="31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006EB5"/>
    <a:srgbClr val="A4804A"/>
    <a:srgbClr val="7BEBD8"/>
    <a:srgbClr val="8335E5"/>
    <a:srgbClr val="6B8DE1"/>
    <a:srgbClr val="6C92E1"/>
    <a:srgbClr val="6313DC"/>
    <a:srgbClr val="1E3ADA"/>
    <a:srgbClr val="0305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52" autoAdjust="0"/>
  </p:normalViewPr>
  <p:slideViewPr>
    <p:cSldViewPr snapToGrid="0" showGuides="1">
      <p:cViewPr varScale="1">
        <p:scale>
          <a:sx n="82" d="100"/>
          <a:sy n="82" d="100"/>
        </p:scale>
        <p:origin x="672" y="72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063D-436A-410C-A490-190D73BB5D3E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8996C-DF1E-45F4-80FD-86472FDB10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DD7-4F37-46AB-9A13-BF4D77EDD71D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F48A-6110-47DA-8521-A1D1FFD22F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ckwell" panose="020606030202050204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2E7B543-5A3E-473C-961E-B87265D14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6240" y="6465520"/>
            <a:ext cx="365760" cy="274320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A2BB4-2A1A-403D-AA0F-A498F00AA8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9521" y="5356296"/>
            <a:ext cx="4466197" cy="7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20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p" descr="Map of North America">
            <a:extLst>
              <a:ext uri="{FF2B5EF4-FFF2-40B4-BE49-F238E27FC236}">
                <a16:creationId xmlns:a16="http://schemas.microsoft.com/office/drawing/2014/main" id="{0B992891-D8F4-4D2F-A296-17A253B7E65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967550" y="0"/>
            <a:ext cx="7224450" cy="6420062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ckwell" panose="020606030202050204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2E7B543-5A3E-473C-961E-B87265D14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6240" y="6465520"/>
            <a:ext cx="365760" cy="274320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8A8F2-DE46-4A58-9B3B-9CFB4B13F6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7703" y="181841"/>
            <a:ext cx="4466197" cy="7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0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C3B76E0-F320-4543-A314-043E2CBBCBF6}"/>
              </a:ext>
            </a:extLst>
          </p:cNvPr>
          <p:cNvSpPr txBox="1">
            <a:spLocks/>
          </p:cNvSpPr>
          <p:nvPr/>
        </p:nvSpPr>
        <p:spPr>
          <a:xfrm>
            <a:off x="11826240" y="6465520"/>
            <a:ext cx="36576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4A7955-6230-48B4-BD8B-A7C460F759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571C2A6-2E5D-4330-9203-85859318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05FD26-196B-4143-8D68-41A3B563CB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8294"/>
            <a:ext cx="10515599" cy="44687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4639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4D0D-3F69-4094-9417-DA26D5E05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19369D-3BD5-4B2E-8728-D2E162FEE8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61651759-299E-4F87-9EAB-F631D86F080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2177935"/>
            <a:ext cx="10515599" cy="41491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372F20-D52C-4BFA-900C-8DD82E4353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690688"/>
            <a:ext cx="10515598" cy="460866"/>
          </a:xfrm>
        </p:spPr>
        <p:txBody>
          <a:bodyPr>
            <a:noAutofit/>
          </a:bodyPr>
          <a:lstStyle>
            <a:lvl1pPr marL="228600" indent="-228600">
              <a:buFont typeface="Wingdings" panose="05000000000000000000" pitchFamily="2" charset="2"/>
              <a:buChar char=""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2138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C3B76E0-F320-4543-A314-043E2CBBCBF6}"/>
              </a:ext>
            </a:extLst>
          </p:cNvPr>
          <p:cNvSpPr txBox="1">
            <a:spLocks/>
          </p:cNvSpPr>
          <p:nvPr/>
        </p:nvSpPr>
        <p:spPr>
          <a:xfrm>
            <a:off x="11826240" y="6465520"/>
            <a:ext cx="36576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4A7955-6230-48B4-BD8B-A7C460F759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571C2A6-2E5D-4330-9203-85859318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05FD26-196B-4143-8D68-41A3B563CB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1858294"/>
            <a:ext cx="5120148" cy="44687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23D6864-9D57-44B2-9E9D-D42172C5576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3159" y="1858294"/>
            <a:ext cx="5120640" cy="44687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53DD7A-DC0B-43BB-A7E2-30E832B4B3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5920" y="805520"/>
            <a:ext cx="2743200" cy="46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40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38D4CEB-FD69-4396-A6BA-C655570DDF1E}"/>
              </a:ext>
            </a:extLst>
          </p:cNvPr>
          <p:cNvSpPr txBox="1">
            <a:spLocks/>
          </p:cNvSpPr>
          <p:nvPr/>
        </p:nvSpPr>
        <p:spPr>
          <a:xfrm>
            <a:off x="11826240" y="6465520"/>
            <a:ext cx="36576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4A7955-6230-48B4-BD8B-A7C460F759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B63FC83-D40D-4EB3-BCAB-23F670C2C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2001"/>
            <a:ext cx="10515600" cy="553998"/>
          </a:xfrm>
        </p:spPr>
        <p:txBody>
          <a:bodyPr wrap="square" lIns="0" tIns="0" rIns="0" bIns="0" anchor="t">
            <a:spAutoFit/>
          </a:bodyPr>
          <a:lstStyle>
            <a:lvl1pPr algn="ctr">
              <a:defRPr sz="4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55F5D-0DC5-4475-8E1F-94C145F9F7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5920" y="441620"/>
            <a:ext cx="2743200" cy="46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30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F493024-C769-4FDF-A059-D11C858CBE67}"/>
              </a:ext>
            </a:extLst>
          </p:cNvPr>
          <p:cNvSpPr txBox="1">
            <a:spLocks/>
          </p:cNvSpPr>
          <p:nvPr/>
        </p:nvSpPr>
        <p:spPr>
          <a:xfrm>
            <a:off x="11826240" y="6465520"/>
            <a:ext cx="36576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4A7955-6230-48B4-BD8B-A7C460F7594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03A7E-2049-4512-8649-E632C5246A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5920" y="441620"/>
            <a:ext cx="2743200" cy="46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32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6353-E8F9-441E-8283-E42B7C26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B8B8-1924-4C24-A8B1-6C4B5136D1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3983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p" descr="Map of North America">
            <a:extLst>
              <a:ext uri="{FF2B5EF4-FFF2-40B4-BE49-F238E27FC236}">
                <a16:creationId xmlns:a16="http://schemas.microsoft.com/office/drawing/2014/main" id="{3B5B12E9-B8CD-4B3E-A443-837BA35F9D1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967550" y="0"/>
            <a:ext cx="7224450" cy="6420062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F493024-C769-4FDF-A059-D11C858CBE67}"/>
              </a:ext>
            </a:extLst>
          </p:cNvPr>
          <p:cNvSpPr txBox="1">
            <a:spLocks/>
          </p:cNvSpPr>
          <p:nvPr/>
        </p:nvSpPr>
        <p:spPr>
          <a:xfrm>
            <a:off x="11826240" y="6465520"/>
            <a:ext cx="36576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4A7955-6230-48B4-BD8B-A7C460F7594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778E25-5C11-4D46-889E-36342A4B7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5920" y="441620"/>
            <a:ext cx="2743200" cy="46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40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36CC24-39C6-458F-BD13-EA8A32E4EADF}"/>
              </a:ext>
            </a:extLst>
          </p:cNvPr>
          <p:cNvSpPr/>
          <p:nvPr/>
        </p:nvSpPr>
        <p:spPr>
          <a:xfrm>
            <a:off x="0" y="6419800"/>
            <a:ext cx="10263189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D13D02-DAEA-4A5E-9C44-6EAB87B6B344}"/>
              </a:ext>
            </a:extLst>
          </p:cNvPr>
          <p:cNvSpPr/>
          <p:nvPr/>
        </p:nvSpPr>
        <p:spPr>
          <a:xfrm>
            <a:off x="11824884" y="6419800"/>
            <a:ext cx="367116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4325B3D1-6483-4097-B51A-50E2B95CDB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486" y="6328360"/>
            <a:ext cx="549100" cy="548640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CBA16ED7-719D-4676-887A-57FEB6406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6240" y="6465520"/>
            <a:ext cx="365760" cy="274320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685D0F-4ABD-4469-A80E-51B057EA058C}"/>
              </a:ext>
            </a:extLst>
          </p:cNvPr>
          <p:cNvSpPr/>
          <p:nvPr userDrawn="1"/>
        </p:nvSpPr>
        <p:spPr>
          <a:xfrm>
            <a:off x="0" y="6455666"/>
            <a:ext cx="27719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dirty="0">
                <a:solidFill>
                  <a:schemeClr val="bg1"/>
                </a:solidFill>
              </a:rPr>
              <a:t>Big Data Architecture &amp; Governance  - 2020</a:t>
            </a:r>
          </a:p>
        </p:txBody>
      </p:sp>
    </p:spTree>
    <p:extLst>
      <p:ext uri="{BB962C8B-B14F-4D97-AF65-F5344CB8AC3E}">
        <p14:creationId xmlns:p14="http://schemas.microsoft.com/office/powerpoint/2010/main" val="76135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00" r:id="rId2"/>
    <p:sldLayoutId id="2147483686" r:id="rId3"/>
    <p:sldLayoutId id="2147483701" r:id="rId4"/>
    <p:sldLayoutId id="2147483683" r:id="rId5"/>
    <p:sldLayoutId id="2147483684" r:id="rId6"/>
    <p:sldLayoutId id="2147483685" r:id="rId7"/>
    <p:sldLayoutId id="2147483702" r:id="rId8"/>
    <p:sldLayoutId id="2147483699" r:id="rId9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tx1"/>
          </a:solidFill>
          <a:latin typeface="Rockwell" panose="02060603020205020403" pitchFamily="18" charset="0"/>
          <a:ea typeface="Roboto" panose="02000000000000000000" pitchFamily="2" charset="0"/>
          <a:cs typeface="Raav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neo4j.com/download-center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3F55D-047D-45DE-BBFC-7EC44D2B6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7162"/>
            <a:ext cx="9144000" cy="2387600"/>
          </a:xfrm>
        </p:spPr>
        <p:txBody>
          <a:bodyPr/>
          <a:lstStyle/>
          <a:p>
            <a:r>
              <a:rPr lang="en-US" dirty="0"/>
              <a:t>Big Data Architecture and Governance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5C01F6-07D4-4756-B831-8EDF485A9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52659"/>
            <a:ext cx="9144000" cy="1655762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sz="2800" dirty="0"/>
              <a:t>Group Project | Team 4</a:t>
            </a:r>
          </a:p>
          <a:p>
            <a:r>
              <a:rPr lang="en-US" sz="2100" dirty="0"/>
              <a:t>Nandita Patil</a:t>
            </a:r>
          </a:p>
          <a:p>
            <a:r>
              <a:rPr lang="en-US" sz="2100" dirty="0"/>
              <a:t>Shweta </a:t>
            </a:r>
            <a:r>
              <a:rPr lang="en-US" sz="2100" dirty="0" err="1"/>
              <a:t>Wakale</a:t>
            </a:r>
            <a:endParaRPr lang="en-US" sz="2100" dirty="0"/>
          </a:p>
          <a:p>
            <a:r>
              <a:rPr lang="en-US" sz="2100" dirty="0"/>
              <a:t>Siddharth Natekar</a:t>
            </a:r>
          </a:p>
        </p:txBody>
      </p:sp>
    </p:spTree>
    <p:extLst>
      <p:ext uri="{BB962C8B-B14F-4D97-AF65-F5344CB8AC3E}">
        <p14:creationId xmlns:p14="http://schemas.microsoft.com/office/powerpoint/2010/main" val="3751046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25CAF-20BF-44EC-8F05-B8253D04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- Alteryx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F22A7-9F42-476C-8BE1-2E5B0096DC20}"/>
              </a:ext>
            </a:extLst>
          </p:cNvPr>
          <p:cNvSpPr txBox="1"/>
          <p:nvPr/>
        </p:nvSpPr>
        <p:spPr>
          <a:xfrm>
            <a:off x="921960" y="1458122"/>
            <a:ext cx="9180827" cy="703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Alteryx Workflow for Cleaning the dataset which includes removing blank spaces, extra commas, and capitalization.</a:t>
            </a:r>
            <a:endParaRPr lang="en-US" sz="1600" dirty="0">
              <a:solidFill>
                <a:srgbClr val="0F243E"/>
              </a:solidFill>
              <a:effectLst/>
              <a:latin typeface="Roboto" panose="0200000000000000000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B3C3D3-32D6-1994-4B8A-6781A9E8E56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940" y="2161713"/>
            <a:ext cx="5930119" cy="3985087"/>
          </a:xfrm>
        </p:spPr>
      </p:pic>
    </p:spTree>
    <p:extLst>
      <p:ext uri="{BB962C8B-B14F-4D97-AF65-F5344CB8AC3E}">
        <p14:creationId xmlns:p14="http://schemas.microsoft.com/office/powerpoint/2010/main" val="4062414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6CA3-B69E-4A28-BC38-12F402D9D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721C10-E4BF-F67D-8509-566FA9CD5BA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6566"/>
            <a:ext cx="10023088" cy="4811209"/>
          </a:xfrm>
        </p:spPr>
      </p:pic>
    </p:spTree>
    <p:extLst>
      <p:ext uri="{BB962C8B-B14F-4D97-AF65-F5344CB8AC3E}">
        <p14:creationId xmlns:p14="http://schemas.microsoft.com/office/powerpoint/2010/main" val="483411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AB6F2-1E14-487C-84DA-1C5AB450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- Neo4j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793594-021E-AD51-E59E-741B686A0E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Neo4j Database</a:t>
            </a:r>
            <a:endParaRPr lang="en-US" sz="1800" dirty="0">
              <a:solidFill>
                <a:srgbClr val="0F243E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Neo4j database is a graph database and is used to represent the data in the form of graphs. It offers data integrity and is ACID (Atomic,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Consistent,Isolated,Durable</a:t>
            </a: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compliant. Just like RDBMS has a language called SQL to access data, the Graph database has a language called Cypher</a:t>
            </a:r>
            <a:endParaRPr lang="en-US" sz="1800" dirty="0">
              <a:solidFill>
                <a:srgbClr val="0F243E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Neo4j can be download by clicking on the link </a:t>
            </a:r>
            <a:r>
              <a:rPr lang="en-US" sz="1800" b="1" u="sng" dirty="0">
                <a:solidFill>
                  <a:srgbClr val="0F243E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Download Neo4j</a:t>
            </a:r>
            <a:endParaRPr lang="en-US" sz="1800" dirty="0">
              <a:solidFill>
                <a:srgbClr val="0F243E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solidFill>
                  <a:srgbClr val="0C233D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Starting the Server using Neo4j Desktop</a:t>
            </a:r>
            <a:endParaRPr lang="en-US" sz="1800" dirty="0">
              <a:solidFill>
                <a:srgbClr val="0F243E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C233D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start using </a:t>
            </a:r>
            <a:r>
              <a:rPr lang="en-US" sz="1800" b="1" dirty="0">
                <a:solidFill>
                  <a:srgbClr val="0C233D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Neo4j database</a:t>
            </a:r>
            <a:r>
              <a:rPr lang="en-US" sz="1800" dirty="0">
                <a:solidFill>
                  <a:srgbClr val="0C233D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open the Neo4j Desktop installed on the system.</a:t>
            </a:r>
            <a:endParaRPr lang="en-US" sz="1800" dirty="0">
              <a:solidFill>
                <a:srgbClr val="0F243E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C233D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Click on </a:t>
            </a:r>
            <a:r>
              <a:rPr lang="en-US" sz="1800" b="1" dirty="0">
                <a:solidFill>
                  <a:srgbClr val="0C233D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1800" dirty="0">
                <a:solidFill>
                  <a:srgbClr val="0C233D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create a Project.</a:t>
            </a:r>
            <a:endParaRPr lang="en-US" sz="1800" dirty="0">
              <a:solidFill>
                <a:srgbClr val="0F243E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Now, create a database by clicking the </a:t>
            </a:r>
            <a:r>
              <a:rPr lang="en-US" sz="18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“Add” </a:t>
            </a: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 and set a password for your database. It is </a:t>
            </a:r>
            <a:endParaRPr lang="en-US" sz="1800" dirty="0">
              <a:solidFill>
                <a:srgbClr val="0F243E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also possible to change the password by going into the administration tab and setting a new </a:t>
            </a:r>
            <a:endParaRPr lang="en-US" sz="1800" dirty="0">
              <a:solidFill>
                <a:srgbClr val="0F243E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password. Add all the relevant files related to the database in the files section. </a:t>
            </a:r>
            <a:endParaRPr lang="en-US" sz="1800" dirty="0">
              <a:solidFill>
                <a:srgbClr val="0F243E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070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9D7A-DCC8-449B-83E5-F6AD6973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 in Neo4j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00C810-C545-8594-BFB3-281022D9CDE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93" y="1858963"/>
            <a:ext cx="9938414" cy="4468812"/>
          </a:xfrm>
        </p:spPr>
      </p:pic>
    </p:spTree>
    <p:extLst>
      <p:ext uri="{BB962C8B-B14F-4D97-AF65-F5344CB8AC3E}">
        <p14:creationId xmlns:p14="http://schemas.microsoft.com/office/powerpoint/2010/main" val="4166365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1A672-96AE-42D1-8AB3-8A2369C6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Neo4j to Tableau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208D18-BD12-F437-0D5D-56F84B14CF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5217"/>
            <a:ext cx="4849873" cy="446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64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40186-2AF6-4276-BF90-7661BEBA4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78" y="180127"/>
            <a:ext cx="10515600" cy="70019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- Dashboard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441714-C612-6A8B-D56E-CF185AC08E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77" y="1201855"/>
            <a:ext cx="9413885" cy="513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1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EE39-5281-401B-80BC-86785F7C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57BC4DB-8598-533C-3C6B-65AB2CD7B9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460328"/>
            <a:ext cx="9342863" cy="466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54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9C11-C6D9-4530-A512-1BF333E3C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/>
              <a:t>Dashboard Insights</a:t>
            </a:r>
          </a:p>
        </p:txBody>
      </p:sp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11F252F-ED50-E5E7-2771-D5CECB6708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02" y="1440726"/>
            <a:ext cx="8698107" cy="47187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369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3E5E38A-3FA8-4CE5-B2E5-9FE8CF8AE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178" y="1162977"/>
            <a:ext cx="10515600" cy="1442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300" b="0" i="0" u="none" strike="noStrike" kern="1200" cap="none" normalizeH="0" baseline="0" dirty="0">
                <a:ln>
                  <a:noFill/>
                </a:ln>
                <a:effectLst/>
                <a:latin typeface="Rockwell" panose="02060603020205020403" pitchFamily="18" charset="0"/>
                <a:ea typeface="Roboto" panose="02000000000000000000" pitchFamily="2" charset="0"/>
                <a:cs typeface="Raavi" panose="020B0502040204020203" pitchFamily="34" charset="0"/>
              </a:rPr>
              <a:t>        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br>
              <a:rPr kumimoji="0" lang="en-US" altLang="en-US" sz="1300" b="0" i="0" u="none" strike="noStrike" kern="1200" cap="none" normalizeH="0" baseline="0" dirty="0">
                <a:ln>
                  <a:noFill/>
                </a:ln>
                <a:effectLst/>
                <a:latin typeface="Rockwell" panose="02060603020205020403" pitchFamily="18" charset="0"/>
                <a:ea typeface="Roboto" panose="02000000000000000000" pitchFamily="2" charset="0"/>
                <a:cs typeface="Raavi" panose="020B0502040204020203" pitchFamily="34" charset="0"/>
              </a:rPr>
            </a:br>
            <a:endParaRPr kumimoji="0" lang="en-US" altLang="en-US" sz="1300" b="0" i="0" u="none" strike="noStrike" kern="1200" cap="none" normalizeH="0" baseline="0" dirty="0">
              <a:ln>
                <a:noFill/>
              </a:ln>
              <a:effectLst/>
              <a:latin typeface="Rockwell" panose="02060603020205020403" pitchFamily="18" charset="0"/>
              <a:ea typeface="Roboto" panose="02000000000000000000" pitchFamily="2" charset="0"/>
              <a:cs typeface="Raavi" panose="020B0502040204020203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28DC366-704F-45B4-BA90-FF3CB0A7A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" y="238126"/>
            <a:ext cx="10412336" cy="9248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50671-BE4F-498E-BF3C-25EE56892ED9}"/>
              </a:ext>
            </a:extLst>
          </p:cNvPr>
          <p:cNvSpPr txBox="1"/>
          <p:nvPr/>
        </p:nvSpPr>
        <p:spPr>
          <a:xfrm>
            <a:off x="767178" y="1162976"/>
            <a:ext cx="6094520" cy="38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solidFill>
                  <a:srgbClr val="0F243E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Validating the number of records after every process</a:t>
            </a:r>
            <a:endParaRPr lang="en-US" sz="1600" dirty="0">
              <a:solidFill>
                <a:srgbClr val="0F243E"/>
              </a:solidFill>
              <a:effectLst/>
              <a:latin typeface="Roboto" panose="0200000000000000000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75221-3FAA-4EC2-9B00-A08C7E2527B7}"/>
              </a:ext>
            </a:extLst>
          </p:cNvPr>
          <p:cNvSpPr txBox="1"/>
          <p:nvPr/>
        </p:nvSpPr>
        <p:spPr>
          <a:xfrm>
            <a:off x="449542" y="156299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Number of records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C4E9D3-FAE0-4020-8156-0A88E1AF66D3}"/>
              </a:ext>
            </a:extLst>
          </p:cNvPr>
          <p:cNvSpPr txBox="1"/>
          <p:nvPr/>
        </p:nvSpPr>
        <p:spPr>
          <a:xfrm>
            <a:off x="5883615" y="1502425"/>
            <a:ext cx="4773930" cy="388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records after preprocessing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Tableau</a:t>
            </a:r>
            <a:endParaRPr lang="en-US" sz="1600" dirty="0">
              <a:solidFill>
                <a:srgbClr val="0F243E"/>
              </a:solidFill>
              <a:effectLst/>
              <a:latin typeface="Roboto" panose="0200000000000000000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60D60D-8764-F18E-7A52-00AEC3DD8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2" y="2053842"/>
            <a:ext cx="4773929" cy="24592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993442-0DA8-D02E-65A6-F20FC2E0E2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615" y="2020014"/>
            <a:ext cx="5943600" cy="52451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68C339-1778-F62E-E1B7-9CCF577B1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195" y="3557805"/>
            <a:ext cx="6002020" cy="2670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D9E211-A980-3E28-8924-EA7F8EDBEF6F}"/>
              </a:ext>
            </a:extLst>
          </p:cNvPr>
          <p:cNvSpPr txBox="1"/>
          <p:nvPr/>
        </p:nvSpPr>
        <p:spPr>
          <a:xfrm>
            <a:off x="5732695" y="2885038"/>
            <a:ext cx="6094520" cy="388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records after processing the data using Alteryx</a:t>
            </a:r>
            <a:endParaRPr lang="en-US" sz="1600" dirty="0">
              <a:solidFill>
                <a:srgbClr val="0F243E"/>
              </a:solidFill>
              <a:effectLst/>
              <a:latin typeface="Roboto" panose="0200000000000000000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364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24434-B731-4912-B3BF-67BA02C5D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071" y="2394222"/>
            <a:ext cx="5823858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lang="en-US" sz="4800" b="1" dirty="0">
                <a:latin typeface="Stencil" panose="040409050D0802020404" pitchFamily="82" charset="0"/>
                <a:ea typeface="+mn-ea"/>
                <a:cs typeface="Times New Roman" panose="02020603050405020304" pitchFamily="18" charset="0"/>
              </a:rPr>
              <a:t>Thank you</a:t>
            </a:r>
            <a:endParaRPr lang="en-US" sz="4800" dirty="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899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7F7C-91CD-8431-3A60-2880D7A4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Airbnb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C892E-2402-3597-153D-EE1C51E3CA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04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Airbnb, Inc., based in San Francisco, California, operates an online marketplace focused on short-term homestays and experiences.</a:t>
            </a:r>
            <a:endParaRPr lang="en-US" sz="2000" dirty="0">
              <a:solidFill>
                <a:srgbClr val="04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4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rating and review system is very important to the Airbnb platform. Ratings give prospective guests a way to evaluate a listing. For hosts, ratings impact things like search ranking on the platform and ultimately, occupancy and revenue.</a:t>
            </a:r>
          </a:p>
          <a:p>
            <a:r>
              <a:rPr lang="en-US" sz="2000" b="0" i="0" dirty="0" err="1">
                <a:solidFill>
                  <a:srgbClr val="04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Airbnb.org</a:t>
            </a:r>
            <a:r>
              <a:rPr lang="en-US" sz="2000" b="0" i="0" dirty="0">
                <a:solidFill>
                  <a:srgbClr val="04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has helped 100,000 people fleeing the war find places to stay.</a:t>
            </a:r>
            <a:endParaRPr lang="en-US" sz="2000" dirty="0">
              <a:solidFill>
                <a:srgbClr val="04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764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407F-997B-43AD-8986-A89AA182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5A94F-17D8-4EF2-9CF4-7FEA7FD8CC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clean and validate the data extracted from Airbnb Dataset</a:t>
            </a: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data model for the given dataset</a:t>
            </a: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database in Neo4j and load the dataset using Cypher queries</a:t>
            </a: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JDBC Connector, Connect Neo4j to Tableau</a:t>
            </a: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an interactive dashboard for better insights </a:t>
            </a: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and Acceptance testing for data validation</a:t>
            </a:r>
          </a:p>
        </p:txBody>
      </p:sp>
    </p:spTree>
    <p:extLst>
      <p:ext uri="{BB962C8B-B14F-4D97-AF65-F5344CB8AC3E}">
        <p14:creationId xmlns:p14="http://schemas.microsoft.com/office/powerpoint/2010/main" val="1314880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D111-2EE0-4A59-B4EB-D72E98E4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5AC8AA-E10C-3B8F-7C16-7BC68E8FCC1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8046"/>
            <a:ext cx="9844668" cy="4721281"/>
          </a:xfrm>
        </p:spPr>
      </p:pic>
    </p:spTree>
    <p:extLst>
      <p:ext uri="{BB962C8B-B14F-4D97-AF65-F5344CB8AC3E}">
        <p14:creationId xmlns:p14="http://schemas.microsoft.com/office/powerpoint/2010/main" val="3277964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EBFEB-88C5-43BD-88F6-79FA8580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Profiling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CFD37-D35D-49A7-AAF3-5B52F61B9C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1476554"/>
            <a:ext cx="10515599" cy="4468761"/>
          </a:xfrm>
        </p:spPr>
        <p:txBody>
          <a:bodyPr>
            <a:normAutofit/>
          </a:bodyPr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0F243E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Pandas Profiling</a:t>
            </a:r>
            <a:endParaRPr lang="en-US" sz="1800" dirty="0">
              <a:solidFill>
                <a:srgbClr val="0F243E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Pandas profiling is an open-source Python module with which we can quickly do an 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exploratory data analysis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with just a few lines of code</a:t>
            </a:r>
            <a:endParaRPr lang="en-US" sz="1800" dirty="0">
              <a:solidFill>
                <a:srgbClr val="0F243E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DBC54D-ED53-F5AF-119C-943D66E7C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727" y="2802118"/>
            <a:ext cx="8674546" cy="35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238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B7E6-CC7B-4B44-AAAE-1726A776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E2E65-BB0D-4B1F-B500-674B62AD67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27475"/>
            <a:ext cx="10515599" cy="4468761"/>
          </a:xfrm>
        </p:spPr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the overview, we can analyze that the dataset has </a:t>
            </a:r>
            <a:r>
              <a:rPr lang="en-US" sz="18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293694 </a:t>
            </a:r>
            <a:r>
              <a:rPr lang="en-US" sz="18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records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dataset has </a:t>
            </a:r>
            <a:r>
              <a:rPr lang="en-US" sz="18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36 </a:t>
            </a: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variables </a:t>
            </a:r>
            <a:endParaRPr lang="en-US" sz="1800" dirty="0">
              <a:solidFill>
                <a:srgbClr val="0F243E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The Dataset has:</a:t>
            </a:r>
            <a:br>
              <a:rPr lang="en-US" sz="20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TimesNewRomanPSMT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NewRomanPS"/>
                <a:ea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1800" dirty="0">
                <a:solidFill>
                  <a:srgbClr val="000000"/>
                </a:solidFill>
                <a:effectLst/>
                <a:latin typeface="TimesNewRomanPSMT"/>
                <a:ea typeface="Times New Roman" panose="02020603050405020304" pitchFamily="18" charset="0"/>
                <a:cs typeface="Times New Roman" panose="02020603050405020304" pitchFamily="18" charset="0"/>
              </a:rPr>
              <a:t>Categorical values </a:t>
            </a:r>
            <a:endParaRPr lang="en-US" sz="1800" dirty="0">
              <a:solidFill>
                <a:srgbClr val="0F243E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TimesNewRomanPS"/>
                <a:ea typeface="Times New Roman" panose="02020603050405020304" pitchFamily="18" charset="0"/>
                <a:cs typeface="Times New Roman" panose="02020603050405020304" pitchFamily="18" charset="0"/>
              </a:rPr>
              <a:t>	2 </a:t>
            </a:r>
            <a:r>
              <a:rPr lang="en-US" sz="1800" dirty="0">
                <a:solidFill>
                  <a:srgbClr val="000000"/>
                </a:solidFill>
                <a:effectLst/>
                <a:latin typeface="TimesNewRomanPSMT"/>
                <a:ea typeface="Times New Roman" panose="02020603050405020304" pitchFamily="18" charset="0"/>
                <a:cs typeface="Times New Roman" panose="02020603050405020304" pitchFamily="18" charset="0"/>
              </a:rPr>
              <a:t>Unsupported</a:t>
            </a:r>
            <a:br>
              <a:rPr lang="en-US" sz="1800" dirty="0">
                <a:solidFill>
                  <a:srgbClr val="000000"/>
                </a:solidFill>
                <a:effectLst/>
                <a:latin typeface="TimesNewRomanPSM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TimesNewRomanPSMT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NewRomanPS"/>
                <a:ea typeface="Times New Roman" panose="02020603050405020304" pitchFamily="18" charset="0"/>
                <a:cs typeface="Times New Roman" panose="02020603050405020304" pitchFamily="18" charset="0"/>
              </a:rPr>
              <a:t>21 </a:t>
            </a:r>
            <a:r>
              <a:rPr lang="en-US" sz="1800" dirty="0">
                <a:solidFill>
                  <a:srgbClr val="000000"/>
                </a:solidFill>
                <a:effectLst/>
                <a:latin typeface="TimesNewRomanPSMT"/>
                <a:ea typeface="Times New Roman" panose="02020603050405020304" pitchFamily="18" charset="0"/>
                <a:cs typeface="Times New Roman" panose="02020603050405020304" pitchFamily="18" charset="0"/>
              </a:rPr>
              <a:t>Numerical values </a:t>
            </a:r>
            <a:endParaRPr lang="en-US" sz="1800" dirty="0">
              <a:solidFill>
                <a:srgbClr val="0F243E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TimesNewRomanPS"/>
                <a:ea typeface="Times New Roman" panose="02020603050405020304" pitchFamily="18" charset="0"/>
                <a:cs typeface="Times New Roman" panose="02020603050405020304" pitchFamily="18" charset="0"/>
              </a:rPr>
              <a:t>	1 </a:t>
            </a:r>
            <a:r>
              <a:rPr lang="en-US" sz="1800" dirty="0">
                <a:solidFill>
                  <a:srgbClr val="000000"/>
                </a:solidFill>
                <a:effectLst/>
                <a:latin typeface="TimesNewRomanPSMT"/>
                <a:ea typeface="Times New Roman" panose="02020603050405020304" pitchFamily="18" charset="0"/>
                <a:cs typeface="Times New Roman" panose="02020603050405020304" pitchFamily="18" charset="0"/>
              </a:rPr>
              <a:t>Boolean value</a:t>
            </a:r>
            <a:endParaRPr lang="en-US" sz="1800" dirty="0">
              <a:solidFill>
                <a:srgbClr val="0F243E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solidFill>
                <a:srgbClr val="0F243E"/>
              </a:solidFill>
              <a:effectLst/>
              <a:latin typeface="Roboto" panose="0200000000000000000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629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45CD0-9200-4E46-9946-F1B99137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Profiling – Missing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CA59C-5319-454C-8426-3BC38E1EB9C8}"/>
              </a:ext>
            </a:extLst>
          </p:cNvPr>
          <p:cNvSpPr txBox="1"/>
          <p:nvPr/>
        </p:nvSpPr>
        <p:spPr>
          <a:xfrm>
            <a:off x="838199" y="1830548"/>
            <a:ext cx="6503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Percentage of Missing values in the columns selected for analysis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3EE08-BA45-4936-B5DF-A510C540FF5C}"/>
              </a:ext>
            </a:extLst>
          </p:cNvPr>
          <p:cNvSpPr txBox="1"/>
          <p:nvPr/>
        </p:nvSpPr>
        <p:spPr>
          <a:xfrm>
            <a:off x="279400" y="5263332"/>
            <a:ext cx="8834269" cy="703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handling Missing values in the dataset for selected columns, we have replaced them with a value 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NA,0</a:t>
            </a:r>
            <a:endParaRPr lang="en-US" sz="1600" dirty="0">
              <a:solidFill>
                <a:srgbClr val="0F243E"/>
              </a:solidFill>
              <a:effectLst/>
              <a:latin typeface="Roboto" panose="0200000000000000000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6EC6B1-7488-105A-C672-3D7A72C174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80" y="2339740"/>
            <a:ext cx="6343440" cy="2923592"/>
          </a:xfrm>
        </p:spPr>
      </p:pic>
    </p:spTree>
    <p:extLst>
      <p:ext uri="{BB962C8B-B14F-4D97-AF65-F5344CB8AC3E}">
        <p14:creationId xmlns:p14="http://schemas.microsoft.com/office/powerpoint/2010/main" val="1708656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B2EB-E33E-4D11-8696-D8E0B821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- Python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EB4D28-D6AF-BD37-4776-DA462FC9DD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78" y="1476375"/>
            <a:ext cx="8864243" cy="4776788"/>
          </a:xfrm>
        </p:spPr>
      </p:pic>
    </p:spTree>
    <p:extLst>
      <p:ext uri="{BB962C8B-B14F-4D97-AF65-F5344CB8AC3E}">
        <p14:creationId xmlns:p14="http://schemas.microsoft.com/office/powerpoint/2010/main" val="366453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825B-A64D-498C-BF06-A4AD8D108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- Python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1D11D68-F0DD-F1DF-CF53-4B71CE472F4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13" y="2308401"/>
            <a:ext cx="5935573" cy="365777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F65EE3-62D2-CA23-C598-150875B6F8B1}"/>
              </a:ext>
            </a:extLst>
          </p:cNvPr>
          <p:cNvSpPr txBox="1"/>
          <p:nvPr/>
        </p:nvSpPr>
        <p:spPr>
          <a:xfrm>
            <a:off x="838200" y="1445546"/>
            <a:ext cx="929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Checking and removing null and duplicate values</a:t>
            </a:r>
          </a:p>
        </p:txBody>
      </p:sp>
    </p:spTree>
    <p:extLst>
      <p:ext uri="{BB962C8B-B14F-4D97-AF65-F5344CB8AC3E}">
        <p14:creationId xmlns:p14="http://schemas.microsoft.com/office/powerpoint/2010/main" val="869569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EU SIA Theme">
  <a:themeElements>
    <a:clrScheme name="NEU SIA">
      <a:dk1>
        <a:srgbClr val="385775"/>
      </a:dk1>
      <a:lt1>
        <a:srgbClr val="FFFFFF"/>
      </a:lt1>
      <a:dk2>
        <a:srgbClr val="99A3B0"/>
      </a:dk2>
      <a:lt2>
        <a:srgbClr val="CFC7BF"/>
      </a:lt2>
      <a:accent1>
        <a:srgbClr val="385775"/>
      </a:accent1>
      <a:accent2>
        <a:srgbClr val="FFBF3D"/>
      </a:accent2>
      <a:accent3>
        <a:srgbClr val="00CFB5"/>
      </a:accent3>
      <a:accent4>
        <a:srgbClr val="52CFE5"/>
      </a:accent4>
      <a:accent5>
        <a:srgbClr val="D41B2C"/>
      </a:accent5>
      <a:accent6>
        <a:srgbClr val="FF854F"/>
      </a:accent6>
      <a:hlink>
        <a:srgbClr val="006EB5"/>
      </a:hlink>
      <a:folHlink>
        <a:srgbClr val="006EB5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U SIA Theme" id="{0CE0C9D4-1794-4ABF-AF23-B01EFC2229C5}" vid="{617CFAFB-DA3C-4C0B-A63E-E2B71598AE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0682941D4AAE44A98FD03DF83D74DE" ma:contentTypeVersion="15" ma:contentTypeDescription="Create a new document." ma:contentTypeScope="" ma:versionID="e56cd10e64d85c92e0e4fa68058af6c4">
  <xsd:schema xmlns:xsd="http://www.w3.org/2001/XMLSchema" xmlns:xs="http://www.w3.org/2001/XMLSchema" xmlns:p="http://schemas.microsoft.com/office/2006/metadata/properties" xmlns:ns1="http://schemas.microsoft.com/sharepoint/v3" xmlns:ns3="eaf98381-32fb-4cda-97ae-f60537231569" xmlns:ns4="ba3b528c-09ce-48bd-b8c1-d6a0eadb7b7a" targetNamespace="http://schemas.microsoft.com/office/2006/metadata/properties" ma:root="true" ma:fieldsID="453d712bca8b4dd1bc4ea70ce297c189" ns1:_="" ns3:_="" ns4:_="">
    <xsd:import namespace="http://schemas.microsoft.com/sharepoint/v3"/>
    <xsd:import namespace="eaf98381-32fb-4cda-97ae-f60537231569"/>
    <xsd:import namespace="ba3b528c-09ce-48bd-b8c1-d6a0eadb7b7a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f98381-32fb-4cda-97ae-f6053723156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3b528c-09ce-48bd-b8c1-d6a0eadb7b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ba3b528c-09ce-48bd-b8c1-d6a0eadb7b7a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9C8C966-778B-43A2-9BDE-D67CABE9D3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1F969A-FEB8-4EC1-8BEC-DE5408784E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af98381-32fb-4cda-97ae-f60537231569"/>
    <ds:schemaRef ds:uri="ba3b528c-09ce-48bd-b8c1-d6a0eadb7b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3F418-8757-4A9C-9AAF-2EFD75A2BEFB}">
  <ds:schemaRefs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ba3b528c-09ce-48bd-b8c1-d6a0eadb7b7a"/>
    <ds:schemaRef ds:uri="eaf98381-32fb-4cda-97ae-f60537231569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504</Words>
  <Application>Microsoft Office PowerPoint</Application>
  <PresentationFormat>Widescreen</PresentationFormat>
  <Paragraphs>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Roboto</vt:lpstr>
      <vt:lpstr>Rockwell</vt:lpstr>
      <vt:lpstr>Segoe UI Light</vt:lpstr>
      <vt:lpstr>Stencil</vt:lpstr>
      <vt:lpstr>Times New Roman</vt:lpstr>
      <vt:lpstr>TimesNewRomanPS</vt:lpstr>
      <vt:lpstr>TimesNewRomanPSMT</vt:lpstr>
      <vt:lpstr>Wingdings</vt:lpstr>
      <vt:lpstr>NEU SIA Theme</vt:lpstr>
      <vt:lpstr>Big Data Architecture and Governance</vt:lpstr>
      <vt:lpstr>Introduction to Airbnb</vt:lpstr>
      <vt:lpstr>Project Objectives</vt:lpstr>
      <vt:lpstr>Vision Diagram</vt:lpstr>
      <vt:lpstr>Data Profiling</vt:lpstr>
      <vt:lpstr>Observations</vt:lpstr>
      <vt:lpstr>Data Profiling – Missing Values</vt:lpstr>
      <vt:lpstr>Data Preprocessing - Python</vt:lpstr>
      <vt:lpstr>Data Preprocessing - Python</vt:lpstr>
      <vt:lpstr>Data Preprocessing - Alteryx</vt:lpstr>
      <vt:lpstr>Data Model</vt:lpstr>
      <vt:lpstr>Database - Neo4j</vt:lpstr>
      <vt:lpstr>Database Schema in Neo4j</vt:lpstr>
      <vt:lpstr>Connecting Neo4j to Tableau</vt:lpstr>
      <vt:lpstr>Data Visualization - Dashboard</vt:lpstr>
      <vt:lpstr>Dashboard</vt:lpstr>
      <vt:lpstr>Dashboard Insights</vt:lpstr>
      <vt:lpstr>PowerPoint Presentation</vt:lpstr>
      <vt:lpstr>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2019-08-06T17:38:00Z</dcterms:created>
  <dcterms:modified xsi:type="dcterms:W3CDTF">2022-12-10T04:49:12Z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0x0101005F0682941D4AAE44A98FD03DF83D74DE</vt:lpwstr>
  </property>
</Properties>
</file>